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1" r:id="rId2"/>
  </p:sldMasterIdLst>
  <p:notesMasterIdLst>
    <p:notesMasterId r:id="rId43"/>
  </p:notesMasterIdLst>
  <p:handoutMasterIdLst>
    <p:handoutMasterId r:id="rId44"/>
  </p:handoutMasterIdLst>
  <p:sldIdLst>
    <p:sldId id="256" r:id="rId3"/>
    <p:sldId id="568" r:id="rId4"/>
    <p:sldId id="657" r:id="rId5"/>
    <p:sldId id="660" r:id="rId6"/>
    <p:sldId id="661" r:id="rId7"/>
    <p:sldId id="659" r:id="rId8"/>
    <p:sldId id="662" r:id="rId9"/>
    <p:sldId id="664" r:id="rId10"/>
    <p:sldId id="682" r:id="rId11"/>
    <p:sldId id="685" r:id="rId12"/>
    <p:sldId id="686" r:id="rId13"/>
    <p:sldId id="684" r:id="rId14"/>
    <p:sldId id="683" r:id="rId15"/>
    <p:sldId id="687" r:id="rId16"/>
    <p:sldId id="658" r:id="rId17"/>
    <p:sldId id="666" r:id="rId18"/>
    <p:sldId id="667" r:id="rId19"/>
    <p:sldId id="668" r:id="rId20"/>
    <p:sldId id="671" r:id="rId21"/>
    <p:sldId id="672" r:id="rId22"/>
    <p:sldId id="673" r:id="rId23"/>
    <p:sldId id="674" r:id="rId24"/>
    <p:sldId id="675" r:id="rId25"/>
    <p:sldId id="676" r:id="rId26"/>
    <p:sldId id="677" r:id="rId27"/>
    <p:sldId id="678" r:id="rId28"/>
    <p:sldId id="679" r:id="rId29"/>
    <p:sldId id="680" r:id="rId30"/>
    <p:sldId id="669" r:id="rId31"/>
    <p:sldId id="670" r:id="rId32"/>
    <p:sldId id="665" r:id="rId33"/>
    <p:sldId id="654" r:id="rId34"/>
    <p:sldId id="655" r:id="rId35"/>
    <p:sldId id="656" r:id="rId36"/>
    <p:sldId id="631" r:id="rId37"/>
    <p:sldId id="640" r:id="rId38"/>
    <p:sldId id="621" r:id="rId39"/>
    <p:sldId id="618" r:id="rId40"/>
    <p:sldId id="619" r:id="rId41"/>
    <p:sldId id="620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1" autoAdjust="0"/>
    <p:restoredTop sz="95084"/>
  </p:normalViewPr>
  <p:slideViewPr>
    <p:cSldViewPr snapToGrid="0">
      <p:cViewPr varScale="1">
        <p:scale>
          <a:sx n="90" d="100"/>
          <a:sy n="90" d="100"/>
        </p:scale>
        <p:origin x="240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2478" y="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7F6CE-C9BA-5B44-AF0F-C73B1C17650F}" type="datetime1">
              <a:rPr lang="en-US" smtClean="0"/>
              <a:t>2/8/22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E66DE-DB1C-43AA-B4F1-B9CA616C3851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265" y="8685213"/>
            <a:ext cx="582535" cy="4587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010390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2.jpg>
</file>

<file path=ppt/media/image3.png>
</file>

<file path=ppt/media/image4.tiff>
</file>

<file path=ppt/media/image77.png>
</file>

<file path=ppt/media/image78.png>
</file>

<file path=ppt/media/image79.png>
</file>

<file path=ppt/media/image80.png>
</file>

<file path=ppt/media/image81.png>
</file>

<file path=ppt/media/image82.png>
</file>

<file path=ppt/media/image83.png>
</file>

<file path=ppt/media/image8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3F1CD-332F-48CC-8A24-9D0A5CE7D9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925030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3D9703A-F6B0-E34C-B7F9-5A8864FF4F07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44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0894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63811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44547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565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83911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2459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25686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9483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12861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329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2369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4492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7852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7467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8597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7045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420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6842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0355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25820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4254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636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1682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53835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81449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053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515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529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881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551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1580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62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1A3BE-CA11-4547-A39A-766971096B34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2CF9A-A7BF-1245-99D9-4054301C36E0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F3968-5050-1740-9AB7-A06844E87E5F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A844-E33A-B644-A0FB-7455E93D924C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2516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E92BF-DA59-B546-88AE-9835521A3798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3997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8CAC-926A-EF4D-9608-460C3A301243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689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75A6D-6B9B-6546-A3DC-004E809EED54}" type="datetime1">
              <a:rPr lang="en-US" smtClean="0"/>
              <a:t>2/8/22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732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89806-B328-B147-9EC9-15D0307996ED}" type="datetime1">
              <a:rPr lang="en-US" smtClean="0"/>
              <a:t>2/8/22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873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FE0D6-14B8-A94B-B441-7BA984189CE2}" type="datetime1">
              <a:rPr lang="en-US" smtClean="0"/>
              <a:t>2/8/22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4844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94EA8-7AEB-3247-9A81-8483D03B0462}" type="datetime1">
              <a:rPr lang="en-US" smtClean="0"/>
              <a:t>2/8/22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6328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E9315-386E-6846-8498-4330F1BBFC0A}" type="datetime1">
              <a:rPr lang="en-US" smtClean="0"/>
              <a:t>2/8/22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37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856" y="1289956"/>
            <a:ext cx="11185074" cy="49312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4EB9-E681-C34A-89D4-D81E4C62EA5B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89856" y="-1"/>
            <a:ext cx="8882743" cy="128995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BF5D-E794-2B42-91EC-2A3B4450069D}" type="datetime1">
              <a:rPr lang="en-US" smtClean="0"/>
              <a:t>2/8/22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7106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039E-7082-7D42-AA91-9FF3EF6ADB5B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516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7B3FE-3894-A848-8D78-14007FB2FF94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58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EC64B-3E48-2F44-A6A9-A1C06A2C021E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265" y="0"/>
            <a:ext cx="9548949" cy="125504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64" y="1428330"/>
            <a:ext cx="6054635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7586" y="1428329"/>
            <a:ext cx="6094413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95D8-183A-7F4D-8D17-8ADC90214B8A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0" y="27154"/>
            <a:ext cx="9454243" cy="114850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0A991-48AE-1D43-8113-23F8EAF6681B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579A-EC7F-EB4A-BC5C-80733D051D29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454CD-6DAB-7942-9B1D-8F3E2B882464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366222"/>
            <a:ext cx="825539" cy="8012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7284"/>
            <a:ext cx="3200400" cy="112103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8086" y="87284"/>
            <a:ext cx="7727196" cy="62179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20586"/>
            <a:ext cx="3200400" cy="4884618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D2CAD36-D42B-D445-A707-AA59905C7768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3B8-BB32-E649-92D4-94351543394C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895" y="32658"/>
            <a:ext cx="8161019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160" y="1443930"/>
            <a:ext cx="11939326" cy="48572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D02AE22-A9EA-FE42-BAB8-AD1D7606FF2E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555171" y="1273629"/>
            <a:ext cx="10657312" cy="1632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499984"/>
            <a:ext cx="825539" cy="80124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413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A731C-B4EF-644F-8FDB-2EBA3EC9415A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72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6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28600"/>
            <a:ext cx="10058400" cy="3015733"/>
          </a:xfrm>
        </p:spPr>
        <p:txBody>
          <a:bodyPr anchor="t">
            <a:noAutofit/>
          </a:bodyPr>
          <a:lstStyle/>
          <a:p>
            <a:pPr algn="ctr"/>
            <a:br>
              <a:rPr lang="en-US" sz="4400" dirty="0"/>
            </a:br>
            <a:r>
              <a:rPr lang="en-US" sz="4400" dirty="0"/>
              <a:t>HEP NTUA </a:t>
            </a:r>
            <a:br>
              <a:rPr lang="en-US" sz="4400" dirty="0"/>
            </a:br>
            <a:r>
              <a:rPr lang="en-US" sz="4400" dirty="0"/>
              <a:t>Weekly Report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9/2/2022</a:t>
            </a:r>
            <a:endParaRPr lang="en-GB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779" y="4589506"/>
            <a:ext cx="1083373" cy="1020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393" y="4589506"/>
            <a:ext cx="1048465" cy="10484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38645" y="3925902"/>
            <a:ext cx="9914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George </a:t>
            </a:r>
            <a:r>
              <a:rPr lang="en-US" dirty="0" err="1"/>
              <a:t>Bakas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0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Systematics Breakdown Combined Initial Fiducial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641ED8-83DD-BC40-AFCF-26195EE14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88011" y="3028928"/>
            <a:ext cx="3116580" cy="43205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4A8BAB-EA7D-1C4B-9E8C-4A299D3156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988011" y="-87652"/>
            <a:ext cx="3116580" cy="43205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9FAE95-F693-3445-B58E-2ACE984A1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2377439" y="1268730"/>
            <a:ext cx="3116580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82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Systematics Breakdown Combined Initial Fiducial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E82E3C-1534-A847-87BE-6C0F16120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950699" y="18123"/>
            <a:ext cx="3116580" cy="43205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A98D24-5FFD-0B46-A0AB-0B4C3D77A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77439" y="1268730"/>
            <a:ext cx="3116580" cy="43205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2E982B-E5BC-6B40-87C7-D468648238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7006792" y="3106350"/>
            <a:ext cx="3116580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38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Systematics Breakdown Combined Unfolded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047088-C446-BC43-8C65-E178710BA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013624" y="-87652"/>
            <a:ext cx="3116580" cy="43205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B37B05-3DFB-BF47-A9AD-31BB0B5B7C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013624" y="3106350"/>
            <a:ext cx="3116580" cy="43205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EB1986-186F-C344-8147-F37F341F66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697979" y="-87652"/>
            <a:ext cx="3116580" cy="43205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949413-7524-FF42-ACC4-CC92DA7EC6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697979" y="3106350"/>
            <a:ext cx="3116580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518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Systematics Breakdown </a:t>
            </a:r>
            <a:r>
              <a:rPr lang="en-GB" sz="2800" u="sng">
                <a:solidFill>
                  <a:schemeClr val="tx1"/>
                </a:solidFill>
              </a:rPr>
              <a:t>Combined Unfolded Result</a:t>
            </a:r>
            <a:endParaRPr lang="en-GB" sz="2800" u="sng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6E6801-BD44-AC46-9778-60187612D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77439" y="1267908"/>
            <a:ext cx="3116580" cy="43205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B89241-6FA6-914B-A558-7BB9ABBC5E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344461" y="-205410"/>
            <a:ext cx="3116580" cy="43205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774113-79BA-3A43-BB0B-C69CE6A04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7344461" y="2869307"/>
            <a:ext cx="3116580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150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Systematics Breakdown Combined Unfolded Result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731A50-65E5-5E44-929D-A4C2D63C6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837910" y="-87652"/>
            <a:ext cx="3116580" cy="43205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EDB2CF-59F2-0540-AA03-4D9D1CBE5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815927" y="1268730"/>
            <a:ext cx="3116580" cy="43205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103E25E-C7CC-7D4F-B219-2096116B1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950699" y="3028928"/>
            <a:ext cx="3116580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49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E47646-5C75-284C-919C-0E87AA1C4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437686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700A0E-18CF-0F4F-BCE6-5F42A601F3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331204" y="437685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36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2BF939-2491-AE48-A5FB-6607EA124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99971" y="440626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96FC34-33DD-9F42-A926-EBF36116A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47186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42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ED69C9-42E3-FE4D-BF69-027328A73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31204" y="440626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2E92C1-DBBF-F345-BA9D-7F6B7C8F4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92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9933AF-CB6C-C34E-854C-01E4CF619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09648" y="440625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0462AA-20A3-6643-A3A8-02A1202A54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616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61BD1D-7DDA-0548-915A-C8B386581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31206" y="440625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0038E4-6E69-154C-A6D8-EFBD4C4B4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33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266700" y="600982"/>
            <a:ext cx="738071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ym typeface="Wingdings" pitchFamily="2" charset="2"/>
              </a:rPr>
              <a:t>ttX</a:t>
            </a:r>
            <a:r>
              <a:rPr lang="en-US" sz="1600" dirty="0">
                <a:sym typeface="Wingdings" pitchFamily="2" charset="2"/>
              </a:rPr>
              <a:t> analysis: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New UL b-tag WPs for 2016preVFP and 2016 </a:t>
            </a:r>
            <a:r>
              <a:rPr lang="en-US" sz="1600" dirty="0" err="1">
                <a:solidFill>
                  <a:srgbClr val="FF0000"/>
                </a:solidFill>
                <a:sym typeface="Wingdings" pitchFamily="2" charset="2"/>
              </a:rPr>
              <a:t>postVFP</a:t>
            </a: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 released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Switch and implementation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  <a:sym typeface="Wingdings" pitchFamily="2" charset="2"/>
              </a:rPr>
              <a:t>p</a:t>
            </a:r>
            <a:r>
              <a:rPr lang="en-US" sz="1600" baseline="-25000" dirty="0" err="1">
                <a:solidFill>
                  <a:srgbClr val="FF0000"/>
                </a:solidFill>
                <a:sym typeface="Wingdings" pitchFamily="2" charset="2"/>
              </a:rPr>
              <a:t>T</a:t>
            </a: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&gt;450 GeV for leading jet and </a:t>
            </a:r>
            <a:r>
              <a:rPr lang="en-US" sz="1600" dirty="0" err="1">
                <a:solidFill>
                  <a:srgbClr val="FF0000"/>
                </a:solidFill>
                <a:sym typeface="Wingdings" pitchFamily="2" charset="2"/>
              </a:rPr>
              <a:t>p</a:t>
            </a:r>
            <a:r>
              <a:rPr lang="en-US" sz="1600" baseline="-25000" dirty="0" err="1">
                <a:solidFill>
                  <a:srgbClr val="FF0000"/>
                </a:solidFill>
                <a:sym typeface="Wingdings" pitchFamily="2" charset="2"/>
              </a:rPr>
              <a:t>T</a:t>
            </a: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&gt;400 GeV for second leading jet </a:t>
            </a:r>
          </a:p>
          <a:p>
            <a:pPr lvl="1"/>
            <a:endParaRPr lang="en-US" sz="1600" dirty="0"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We are writing the AN</a:t>
            </a:r>
            <a:r>
              <a:rPr lang="en-US" sz="1600" dirty="0">
                <a:solidFill>
                  <a:srgbClr val="00B050"/>
                </a:solidFill>
                <a:sym typeface="Wingdings" pitchFamily="2" charset="2"/>
              </a:rPr>
              <a:t>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Basic outline along with text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Input all images that are needed for the analysis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Appendices that include 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Response matrices, efficiencies, acceptance, purity and stability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Fiducial Measurements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Systematic uncertainties breakdown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Closure tests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Issues are handled on </a:t>
            </a:r>
            <a:r>
              <a:rPr lang="en-US" sz="1600" dirty="0" err="1">
                <a:sym typeface="Wingdings" pitchFamily="2" charset="2"/>
              </a:rPr>
              <a:t>gitlab</a:t>
            </a: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Z’ analysis: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Production for files that were missing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Integration of M1400 W14 for 2016_preVFP in analysis chain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A096DF-21DE-3F40-BBB2-65128C741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278" y="493089"/>
            <a:ext cx="4740954" cy="380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368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B74535-2CFD-F040-BAB1-D4739EB54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571777-3814-4E46-89E0-45D0351EA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42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80FC22-409C-BC40-AEB3-49AC43B9D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31206" y="468703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CE35D6-43EF-7B48-A824-D6DAC4F561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917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5CEDBD-A70C-5648-ABE6-D74A1093F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92698" y="440625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6F5603-35BB-EC4E-A647-8CD4E53C7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36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B7CA18-DB58-E14B-BC6A-26A566583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109645" y="440625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F2677A-A053-EA41-9D82-3BFC423EF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3289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29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1D2F09-1E92-1948-AE35-DDE013335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92698" y="440625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AB7E2C-EEC4-CF4D-8F01-6A0BABC03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9745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359648-740F-F94B-B512-029A84952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338417"/>
            <a:ext cx="5744845" cy="59767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9C86AEF-13BE-5942-A03B-6B7411860D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331204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228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5134E4-B61D-594F-82C1-D570851C8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14254" y="440625"/>
            <a:ext cx="5744845" cy="59767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ECB6C5-BF62-224A-82C3-8B0C31D2D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290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6078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6438B-DE15-664B-A2DB-A4E0F1BBB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31206" y="338416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2061FC-DED2-AB44-A090-C7273378D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338417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06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B535A2-7A58-AB4A-BED0-571E1CBAB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31206" y="440626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F702AB-6300-D648-8966-34D941D00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338417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43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C514FF-746C-EF45-AF8D-525D3A597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31204" y="440625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222082-D10D-1F42-9108-AC8FBBB9C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062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Efficiency Parton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331521-FDA3-8E4C-A8AF-F40E4EC08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58103" y="548640"/>
            <a:ext cx="4135120" cy="57607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C7F99C-99BD-7B47-8839-939DCE92B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8779" y="548640"/>
            <a:ext cx="413512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036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A227FF-0508-984F-9E99-D80F79417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14254" y="440626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FDA2A3-D896-1E41-AF14-CF7989A1B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290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8467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E3FCB2-9500-344C-936E-DD1C3664C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26599" y="338417"/>
            <a:ext cx="5744845" cy="5976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5ED32F-6CCE-0C40-A74B-7B413CC4A4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338417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453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8E4BC3-89EF-9E4A-B4F8-EAB5ED4F7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09648" y="338417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1A9E70-84EA-CF4C-B0F7-2F9F9C278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2901" y="308043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512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72808E-40DA-0744-8F81-0775C2F5C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92698" y="440625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236606-7662-AE4F-9FF7-40F8E816C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15951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534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80FBB0-7449-5C4C-9F82-00BF8243F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09649" y="338417"/>
            <a:ext cx="5744845" cy="5976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B6CF48-7C2E-8B4D-A3F8-DE292D56D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2901" y="338417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865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2766572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BACKUP</a:t>
            </a:r>
            <a:endParaRPr lang="en-GB" sz="28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08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1" y="600982"/>
            <a:ext cx="11925300" cy="563231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+mj-lt"/>
                <a:sym typeface="Wingdings" pitchFamily="2" charset="2"/>
              </a:rPr>
              <a:t>ttX</a:t>
            </a:r>
            <a:r>
              <a:rPr lang="en-US" sz="1600" dirty="0">
                <a:latin typeface="+mj-lt"/>
                <a:sym typeface="Wingdings" pitchFamily="2" charset="2"/>
              </a:rPr>
              <a:t> analysis Pipeline Creation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We want to be able to handle all Nominal files and their variations in an automated way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This requires deciding consistent naming conventions and a efficient planning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Handling of: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Nominal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Parton Shower Weights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PDF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JES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Scale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err="1">
                <a:latin typeface="+mj-lt"/>
                <a:sym typeface="Wingdings" pitchFamily="2" charset="2"/>
              </a:rPr>
              <a:t>bTagVariations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Top quark mass variations </a:t>
            </a:r>
          </a:p>
          <a:p>
            <a:pPr marL="1257300" lvl="2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Per year For all these we need to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Create template files that have 2btag and 0btag in Extended and Reduced </a:t>
            </a:r>
            <a:r>
              <a:rPr lang="en-US" sz="1600" dirty="0" err="1">
                <a:latin typeface="+mj-lt"/>
                <a:sym typeface="Wingdings" pitchFamily="2" charset="2"/>
              </a:rPr>
              <a:t>jetMassSoftDrop</a:t>
            </a:r>
            <a:r>
              <a:rPr lang="en-US" sz="1600" dirty="0">
                <a:latin typeface="+mj-lt"/>
                <a:sym typeface="Wingdings" pitchFamily="2" charset="2"/>
              </a:rPr>
              <a:t> phase space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9 variables (</a:t>
            </a:r>
            <a:r>
              <a:rPr lang="en-US" sz="1600" dirty="0" err="1">
                <a:latin typeface="+mj-lt"/>
                <a:sym typeface="Wingdings" pitchFamily="2" charset="2"/>
              </a:rPr>
              <a:t>mJJ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pTJJ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yJJ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jetPt</a:t>
            </a:r>
            <a:r>
              <a:rPr lang="en-US" sz="1600" dirty="0">
                <a:latin typeface="+mj-lt"/>
                <a:sym typeface="Wingdings" pitchFamily="2" charset="2"/>
              </a:rPr>
              <a:t>[0,1], </a:t>
            </a:r>
            <a:r>
              <a:rPr lang="en-US" sz="1600" dirty="0" err="1">
                <a:latin typeface="+mj-lt"/>
                <a:sym typeface="Wingdings" pitchFamily="2" charset="2"/>
              </a:rPr>
              <a:t>jetY</a:t>
            </a:r>
            <a:r>
              <a:rPr lang="en-US" sz="1600" dirty="0">
                <a:latin typeface="+mj-lt"/>
                <a:sym typeface="Wingdings" pitchFamily="2" charset="2"/>
              </a:rPr>
              <a:t>[0,1], chi, |</a:t>
            </a:r>
            <a:r>
              <a:rPr lang="en-US" sz="1600" dirty="0" err="1">
                <a:latin typeface="+mj-lt"/>
                <a:sym typeface="Wingdings" pitchFamily="2" charset="2"/>
              </a:rPr>
              <a:t>cosTheta</a:t>
            </a:r>
            <a:r>
              <a:rPr lang="en-US" sz="1600" dirty="0">
                <a:latin typeface="+mj-lt"/>
                <a:sym typeface="Wingdings" pitchFamily="2" charset="2"/>
              </a:rPr>
              <a:t>*|[0,1]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Template fit files (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  <a:r>
              <a:rPr lang="en-US" sz="1600" dirty="0" err="1">
                <a:latin typeface="+mj-lt"/>
                <a:sym typeface="Wingdings" pitchFamily="2" charset="2"/>
              </a:rPr>
              <a:t>qcd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subdominant) and signal templates for all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Fit on extended signal region for all variations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Response matrices, Acceptance, Efficiency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Signal Extraction 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Fiducial Level results (4 years) into 1 Extracted Signal for all variations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Unfold the combined result into </a:t>
            </a:r>
            <a:r>
              <a:rPr lang="en-US" sz="1600" b="1" dirty="0">
                <a:latin typeface="+mj-lt"/>
                <a:sym typeface="Wingdings" pitchFamily="2" charset="2"/>
              </a:rPr>
              <a:t>Parton &amp; Particle </a:t>
            </a:r>
            <a:r>
              <a:rPr lang="en-US" sz="1600" dirty="0">
                <a:latin typeface="+mj-lt"/>
                <a:sym typeface="Wingdings" pitchFamily="2" charset="2"/>
              </a:rPr>
              <a:t>levels </a:t>
            </a:r>
            <a:endParaRPr lang="en-US" sz="1600" b="1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Show systematic variations compared to the Nominal file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The same procedure must be done using different nominal files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Fill in 2btag histograms in our signal region in the </a:t>
            </a:r>
            <a:r>
              <a:rPr lang="en-US" sz="1600" dirty="0" err="1">
                <a:latin typeface="+mj-lt"/>
                <a:sym typeface="Wingdings" pitchFamily="2" charset="2"/>
              </a:rPr>
              <a:t>parton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For each variation and each year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years together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Calculate systematics for samples other than the nominal</a:t>
            </a:r>
          </a:p>
        </p:txBody>
      </p:sp>
    </p:spTree>
    <p:extLst>
      <p:ext uri="{BB962C8B-B14F-4D97-AF65-F5344CB8AC3E}">
        <p14:creationId xmlns:p14="http://schemas.microsoft.com/office/powerpoint/2010/main" val="7204301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5135417" y="2941216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4363ECE3-6523-E542-91FD-C6564E99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11" y="823700"/>
            <a:ext cx="4043680" cy="2905760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C950B7B9-F283-B54D-A8E5-DEB4E0ECD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3915" y="755384"/>
            <a:ext cx="4043680" cy="2905760"/>
          </a:xfrm>
          <a:prstGeom prst="rect">
            <a:avLst/>
          </a:prstGeo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14C196CD-A499-AD46-BD2E-BEB4C05C7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1857" y="3426898"/>
            <a:ext cx="404368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171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F5F82AC9-2A03-BE4F-949E-1B0EF4314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277" y="1376183"/>
            <a:ext cx="6892839" cy="495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3663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4901004" y="2930439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544A3098-FD66-447A-9244-A669BD804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707" y="760126"/>
            <a:ext cx="4397502" cy="3160014"/>
          </a:xfrm>
          <a:prstGeom prst="rect">
            <a:avLst/>
          </a:prstGeom>
        </p:spPr>
      </p:pic>
      <p:pic>
        <p:nvPicPr>
          <p:cNvPr id="18" name="Picture 17" descr="Chart, table&#10;&#10;Description automatically generated">
            <a:extLst>
              <a:ext uri="{FF2B5EF4-FFF2-40B4-BE49-F238E27FC236}">
                <a16:creationId xmlns:a16="http://schemas.microsoft.com/office/drawing/2014/main" id="{30E0D10E-6B73-4120-ABAC-1CD0F1121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185" y="3309175"/>
            <a:ext cx="4397502" cy="3160014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2194682F-E4A3-4BF5-96C9-FD36AE4CB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14296"/>
            <a:ext cx="4397502" cy="316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07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Efficiency Particle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CE3958-CBB4-A049-B01E-BE9182F3D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58102" y="549743"/>
            <a:ext cx="4135120" cy="57607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82D745-2692-2D43-8DD3-87DB5B34D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8780" y="548640"/>
            <a:ext cx="413512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1901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D538DC6C-95AC-4573-AAC1-8C874BE05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932" y="1413054"/>
            <a:ext cx="6841530" cy="491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82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>
                <a:solidFill>
                  <a:schemeClr val="tx1"/>
                </a:solidFill>
              </a:rPr>
              <a:t>Acceptance Parton </a:t>
            </a:r>
            <a:r>
              <a:rPr lang="en-GB" sz="2800" u="sng" dirty="0">
                <a:solidFill>
                  <a:schemeClr val="tx1"/>
                </a:solidFill>
              </a:rPr>
              <a:t>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FC249B-7D86-B442-AD2F-AB458A015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83282" y="548640"/>
            <a:ext cx="4135120" cy="57607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E85109-55A6-304E-97AC-FE257E953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073599" y="548640"/>
            <a:ext cx="413512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969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Acceptance Particle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700D37-CDF6-DD4A-88DA-F51B58C85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58103" y="606696"/>
            <a:ext cx="4135120" cy="57607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A0D971-8421-EF41-8633-EC6AAD7E98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8779" y="606696"/>
            <a:ext cx="413512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83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Mass Fit Results 2016 (pre and </a:t>
            </a:r>
            <a:r>
              <a:rPr lang="en-GB" sz="2800" u="sng" dirty="0" err="1">
                <a:solidFill>
                  <a:schemeClr val="tx1"/>
                </a:solidFill>
              </a:rPr>
              <a:t>postVFP</a:t>
            </a:r>
            <a:r>
              <a:rPr lang="en-GB" sz="2800" u="sng" dirty="0">
                <a:solidFill>
                  <a:schemeClr val="tx1"/>
                </a:solidFill>
              </a:rPr>
              <a:t>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9C25A0-6ABA-F943-92A5-70E963FBF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9063" y="476631"/>
            <a:ext cx="5009134" cy="59047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07A21E-EDEB-6D46-8656-8FA8D7ADC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543801" y="476631"/>
            <a:ext cx="5009134" cy="590473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ABE9F5-B0C3-5A42-9870-7CDE14E66A77}"/>
              </a:ext>
            </a:extLst>
          </p:cNvPr>
          <p:cNvSpPr/>
          <p:nvPr/>
        </p:nvSpPr>
        <p:spPr>
          <a:xfrm>
            <a:off x="2644583" y="5564235"/>
            <a:ext cx="4990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/>
              <a:t>pre</a:t>
            </a:r>
            <a:endParaRPr lang="en-G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BCDBBC-FB41-0D41-A306-F0BE6CC9B10B}"/>
              </a:ext>
            </a:extLst>
          </p:cNvPr>
          <p:cNvSpPr/>
          <p:nvPr/>
        </p:nvSpPr>
        <p:spPr>
          <a:xfrm>
            <a:off x="8798844" y="5564235"/>
            <a:ext cx="592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/>
              <a:t>post</a:t>
            </a:r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2522590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Mass Fit Results 2017, 2018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9EAF98-72EA-5949-A179-D06FD4C97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9063" y="476631"/>
            <a:ext cx="5009134" cy="59047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728D00-D779-9B49-9CBE-C1B00D733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543801" y="476631"/>
            <a:ext cx="5009134" cy="59047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5AAA2FB-0175-7F48-A166-1A8FE41CD35D}"/>
              </a:ext>
            </a:extLst>
          </p:cNvPr>
          <p:cNvSpPr/>
          <p:nvPr/>
        </p:nvSpPr>
        <p:spPr>
          <a:xfrm>
            <a:off x="2740413" y="5564235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/>
              <a:t>2017</a:t>
            </a:r>
            <a:endParaRPr lang="en-GR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8F58C7-832F-5742-B6EC-1D091EE4C12B}"/>
              </a:ext>
            </a:extLst>
          </p:cNvPr>
          <p:cNvSpPr/>
          <p:nvPr/>
        </p:nvSpPr>
        <p:spPr>
          <a:xfrm>
            <a:off x="8798844" y="5564235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/>
              <a:t>2018</a:t>
            </a:r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99159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Systematics Breakdown Combined Initial Fiducial Result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CE54453-0CA7-1D4A-9863-A59E06E48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77439" y="-44671"/>
            <a:ext cx="3116580" cy="43205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8B6BD2D-540D-5C4E-9E6F-74EFE7471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377439" y="3071909"/>
            <a:ext cx="3116580" cy="432054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9CCD615-D96B-EE47-9242-2EF592258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950699" y="-44671"/>
            <a:ext cx="3116580" cy="43205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91518A4-E1EA-A24D-B422-B931E04DF9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6950699" y="3071908"/>
            <a:ext cx="3116580" cy="43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03864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2E4181CF-410A-BC40-9151-6DF822766C8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CC6CB084-BB45-DB48-BDC6-E52E8517E9A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13453</TotalTime>
  <Words>914</Words>
  <Application>Microsoft Macintosh PowerPoint</Application>
  <PresentationFormat>Widescreen</PresentationFormat>
  <Paragraphs>249</Paragraphs>
  <Slides>40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Retrospect</vt:lpstr>
      <vt:lpstr>Custom Design</vt:lpstr>
      <vt:lpstr> HEP NTUA  Weekly Report  9/2/2022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Weekly Report NTUA 29/11/2019</dc:title>
  <dc:creator>Microsoft Office User</dc:creator>
  <cp:lastModifiedBy>Microsoft Office User</cp:lastModifiedBy>
  <cp:revision>2441</cp:revision>
  <dcterms:created xsi:type="dcterms:W3CDTF">2019-11-29T10:22:58Z</dcterms:created>
  <dcterms:modified xsi:type="dcterms:W3CDTF">2022-02-08T09:34:03Z</dcterms:modified>
</cp:coreProperties>
</file>

<file path=docProps/thumbnail.jpeg>
</file>